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Abril Fatface" panose="020F0502020204030204" pitchFamily="2" charset="0"/>
      <p:regular r:id="rId9"/>
    </p:embeddedFont>
    <p:embeddedFont>
      <p:font typeface="Mokoto" panose="020B0604020202020204" charset="0"/>
      <p:regular r:id="rId10"/>
    </p:embeddedFont>
    <p:embeddedFont>
      <p:font typeface="Open Sans" panose="020B0606030504020204" pitchFamily="34" charset="0"/>
      <p:regular r:id="rId11"/>
    </p:embeddedFont>
    <p:embeddedFont>
      <p:font typeface="Poppins" panose="00000500000000000000" pitchFamily="2" charset="0"/>
      <p:regular r:id="rId12"/>
    </p:embeddedFont>
    <p:embeddedFont>
      <p:font typeface="Poppins Bold" panose="020B0604020202020204" charset="0"/>
      <p:regular r:id="rId13"/>
    </p:embeddedFont>
    <p:embeddedFont>
      <p:font typeface="Tomorrow" panose="020B0604020202020204" charset="0"/>
      <p:regular r:id="rId14"/>
    </p:embeddedFont>
    <p:embeddedFont>
      <p:font typeface="Tomorrow Bold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2E2108-08AA-30DC-F00B-D9FE66CF502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7595850" y="63500"/>
            <a:ext cx="6540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CoM Public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5.sv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65964" y="6419555"/>
            <a:ext cx="10267498" cy="10267498"/>
          </a:xfrm>
          <a:custGeom>
            <a:avLst/>
            <a:gdLst/>
            <a:ahLst/>
            <a:cxnLst/>
            <a:rect l="l" t="t" r="r" b="b"/>
            <a:pathLst>
              <a:path w="10267498" h="10267498">
                <a:moveTo>
                  <a:pt x="0" y="0"/>
                </a:moveTo>
                <a:lnTo>
                  <a:pt x="10267498" y="0"/>
                </a:lnTo>
                <a:lnTo>
                  <a:pt x="10267498" y="10267498"/>
                </a:lnTo>
                <a:lnTo>
                  <a:pt x="0" y="102674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964114" y="-4251638"/>
            <a:ext cx="10846260" cy="8229600"/>
          </a:xfrm>
          <a:custGeom>
            <a:avLst/>
            <a:gdLst/>
            <a:ahLst/>
            <a:cxnLst/>
            <a:rect l="l" t="t" r="r" b="b"/>
            <a:pathLst>
              <a:path w="10846260" h="8229600">
                <a:moveTo>
                  <a:pt x="0" y="0"/>
                </a:moveTo>
                <a:lnTo>
                  <a:pt x="10846260" y="0"/>
                </a:lnTo>
                <a:lnTo>
                  <a:pt x="108462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7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80004" y="3321246"/>
            <a:ext cx="16927991" cy="3287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54"/>
              </a:lnSpc>
            </a:pPr>
            <a:r>
              <a:rPr lang="en-US" sz="11701">
                <a:solidFill>
                  <a:srgbClr val="DFDEE0"/>
                </a:solidFill>
                <a:latin typeface="Mokoto"/>
                <a:ea typeface="Mokoto"/>
                <a:cs typeface="Mokoto"/>
                <a:sym typeface="Mokoto"/>
              </a:rPr>
              <a:t>CONTRACT COMPASS</a:t>
            </a:r>
          </a:p>
        </p:txBody>
      </p:sp>
      <p:sp>
        <p:nvSpPr>
          <p:cNvPr id="5" name="Freeform 5"/>
          <p:cNvSpPr/>
          <p:nvPr/>
        </p:nvSpPr>
        <p:spPr>
          <a:xfrm rot="-3326260">
            <a:off x="8011804" y="5929289"/>
            <a:ext cx="9500260" cy="8229600"/>
          </a:xfrm>
          <a:custGeom>
            <a:avLst/>
            <a:gdLst/>
            <a:ahLst/>
            <a:cxnLst/>
            <a:rect l="l" t="t" r="r" b="b"/>
            <a:pathLst>
              <a:path w="9500260" h="8229600">
                <a:moveTo>
                  <a:pt x="0" y="0"/>
                </a:moveTo>
                <a:lnTo>
                  <a:pt x="9500260" y="0"/>
                </a:lnTo>
                <a:lnTo>
                  <a:pt x="95002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1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978923" y="-4676538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7" y="0"/>
                </a:lnTo>
                <a:lnTo>
                  <a:pt x="7309077" y="7309076"/>
                </a:lnTo>
                <a:lnTo>
                  <a:pt x="0" y="7309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93325" y="9248775"/>
            <a:ext cx="7791301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2025 City Hackathon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 Challenge 3: Tools for Local Business Partners</a:t>
            </a:r>
          </a:p>
        </p:txBody>
      </p:sp>
      <p:sp>
        <p:nvSpPr>
          <p:cNvPr id="8" name="Freeform 8"/>
          <p:cNvSpPr/>
          <p:nvPr/>
        </p:nvSpPr>
        <p:spPr>
          <a:xfrm rot="-2700000" flipH="1">
            <a:off x="16536235" y="-1025885"/>
            <a:ext cx="5003740" cy="4453329"/>
          </a:xfrm>
          <a:custGeom>
            <a:avLst/>
            <a:gdLst/>
            <a:ahLst/>
            <a:cxnLst/>
            <a:rect l="l" t="t" r="r" b="b"/>
            <a:pathLst>
              <a:path w="5003740" h="4453329">
                <a:moveTo>
                  <a:pt x="5003741" y="0"/>
                </a:moveTo>
                <a:lnTo>
                  <a:pt x="0" y="0"/>
                </a:lnTo>
                <a:lnTo>
                  <a:pt x="0" y="4453329"/>
                </a:lnTo>
                <a:lnTo>
                  <a:pt x="5003741" y="4453329"/>
                </a:lnTo>
                <a:lnTo>
                  <a:pt x="500374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74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7796" y="-3767991"/>
            <a:ext cx="8115300" cy="8115300"/>
          </a:xfrm>
          <a:custGeom>
            <a:avLst/>
            <a:gdLst/>
            <a:ahLst/>
            <a:cxnLst/>
            <a:rect l="l" t="t" r="r" b="b"/>
            <a:pathLst>
              <a:path w="8115300" h="8115300">
                <a:moveTo>
                  <a:pt x="0" y="0"/>
                </a:moveTo>
                <a:lnTo>
                  <a:pt x="8115300" y="0"/>
                </a:lnTo>
                <a:lnTo>
                  <a:pt x="8115300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154736" y="3894726"/>
            <a:ext cx="2981296" cy="2981296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19050"/>
                  </a:moveTo>
                  <a:cubicBezTo>
                    <a:pt x="5769610" y="19050"/>
                    <a:pt x="6330950" y="580390"/>
                    <a:pt x="6330950" y="1270000"/>
                  </a:cubicBezTo>
                  <a:lnTo>
                    <a:pt x="6330950" y="5080000"/>
                  </a:lnTo>
                  <a:cubicBezTo>
                    <a:pt x="6330950" y="5769610"/>
                    <a:pt x="5769610" y="6330950"/>
                    <a:pt x="5080000" y="6330950"/>
                  </a:cubicBezTo>
                  <a:lnTo>
                    <a:pt x="1270000" y="6330950"/>
                  </a:lnTo>
                  <a:cubicBezTo>
                    <a:pt x="580390" y="6330950"/>
                    <a:pt x="19050" y="5769610"/>
                    <a:pt x="19050" y="5080000"/>
                  </a:cubicBezTo>
                  <a:lnTo>
                    <a:pt x="19050" y="1270000"/>
                  </a:lnTo>
                  <a:cubicBezTo>
                    <a:pt x="19050" y="580390"/>
                    <a:pt x="580390" y="19050"/>
                    <a:pt x="1270000" y="19050"/>
                  </a:cubicBezTo>
                  <a:lnTo>
                    <a:pt x="5080000" y="19050"/>
                  </a:lnTo>
                  <a:moveTo>
                    <a:pt x="5080000" y="0"/>
                  </a:move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lnTo>
                    <a:pt x="0" y="5080000"/>
                  </a:lnTo>
                  <a:cubicBezTo>
                    <a:pt x="0" y="5781040"/>
                    <a:pt x="568960" y="6350000"/>
                    <a:pt x="1270000" y="6350000"/>
                  </a:cubicBezTo>
                  <a:lnTo>
                    <a:pt x="5080000" y="6350000"/>
                  </a:lnTo>
                  <a:cubicBezTo>
                    <a:pt x="5781040" y="6350000"/>
                    <a:pt x="6350000" y="5781040"/>
                    <a:pt x="6350000" y="5080000"/>
                  </a:cubicBezTo>
                  <a:lnTo>
                    <a:pt x="6350000" y="1270000"/>
                  </a:lnTo>
                  <a:cubicBezTo>
                    <a:pt x="6350000" y="568960"/>
                    <a:pt x="5781040" y="0"/>
                    <a:pt x="5080000" y="0"/>
                  </a:cubicBezTo>
                  <a:lnTo>
                    <a:pt x="5080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198108" y="3894726"/>
            <a:ext cx="2981296" cy="298129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19050"/>
                  </a:moveTo>
                  <a:cubicBezTo>
                    <a:pt x="5769610" y="19050"/>
                    <a:pt x="6330950" y="580390"/>
                    <a:pt x="6330950" y="1270000"/>
                  </a:cubicBezTo>
                  <a:lnTo>
                    <a:pt x="6330950" y="5080000"/>
                  </a:lnTo>
                  <a:cubicBezTo>
                    <a:pt x="6330950" y="5769610"/>
                    <a:pt x="5769610" y="6330950"/>
                    <a:pt x="5080000" y="6330950"/>
                  </a:cubicBezTo>
                  <a:lnTo>
                    <a:pt x="1270000" y="6330950"/>
                  </a:lnTo>
                  <a:cubicBezTo>
                    <a:pt x="580390" y="6330950"/>
                    <a:pt x="19050" y="5769610"/>
                    <a:pt x="19050" y="5080000"/>
                  </a:cubicBezTo>
                  <a:lnTo>
                    <a:pt x="19050" y="1270000"/>
                  </a:lnTo>
                  <a:cubicBezTo>
                    <a:pt x="19050" y="580390"/>
                    <a:pt x="580390" y="19050"/>
                    <a:pt x="1270000" y="19050"/>
                  </a:cubicBezTo>
                  <a:lnTo>
                    <a:pt x="5080000" y="19050"/>
                  </a:lnTo>
                  <a:moveTo>
                    <a:pt x="5080000" y="0"/>
                  </a:move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lnTo>
                    <a:pt x="0" y="5080000"/>
                  </a:lnTo>
                  <a:cubicBezTo>
                    <a:pt x="0" y="5781040"/>
                    <a:pt x="568960" y="6350000"/>
                    <a:pt x="1270000" y="6350000"/>
                  </a:cubicBezTo>
                  <a:lnTo>
                    <a:pt x="5080000" y="6350000"/>
                  </a:lnTo>
                  <a:cubicBezTo>
                    <a:pt x="5781040" y="6350000"/>
                    <a:pt x="6350000" y="5781040"/>
                    <a:pt x="6350000" y="5080000"/>
                  </a:cubicBezTo>
                  <a:lnTo>
                    <a:pt x="6350000" y="1270000"/>
                  </a:lnTo>
                  <a:cubicBezTo>
                    <a:pt x="6350000" y="568960"/>
                    <a:pt x="5781040" y="0"/>
                    <a:pt x="5080000" y="0"/>
                  </a:cubicBezTo>
                  <a:lnTo>
                    <a:pt x="5080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4521853" y="2089310"/>
            <a:ext cx="2948680" cy="2959442"/>
          </a:xfrm>
          <a:custGeom>
            <a:avLst/>
            <a:gdLst/>
            <a:ahLst/>
            <a:cxnLst/>
            <a:rect l="l" t="t" r="r" b="b"/>
            <a:pathLst>
              <a:path w="2948680" h="2959442">
                <a:moveTo>
                  <a:pt x="0" y="0"/>
                </a:moveTo>
                <a:lnTo>
                  <a:pt x="2948680" y="0"/>
                </a:lnTo>
                <a:lnTo>
                  <a:pt x="2948680" y="2959442"/>
                </a:lnTo>
                <a:lnTo>
                  <a:pt x="0" y="29594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886508" y="-938824"/>
            <a:ext cx="4099837" cy="4114800"/>
          </a:xfrm>
          <a:custGeom>
            <a:avLst/>
            <a:gdLst/>
            <a:ahLst/>
            <a:cxnLst/>
            <a:rect l="l" t="t" r="r" b="b"/>
            <a:pathLst>
              <a:path w="4099837" h="4114800">
                <a:moveTo>
                  <a:pt x="0" y="0"/>
                </a:moveTo>
                <a:lnTo>
                  <a:pt x="4099837" y="0"/>
                </a:lnTo>
                <a:lnTo>
                  <a:pt x="4099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936200" y="9083515"/>
            <a:ext cx="2378335" cy="2387015"/>
          </a:xfrm>
          <a:custGeom>
            <a:avLst/>
            <a:gdLst/>
            <a:ahLst/>
            <a:cxnLst/>
            <a:rect l="l" t="t" r="r" b="b"/>
            <a:pathLst>
              <a:path w="2378335" h="2387015">
                <a:moveTo>
                  <a:pt x="0" y="0"/>
                </a:moveTo>
                <a:lnTo>
                  <a:pt x="2378334" y="0"/>
                </a:lnTo>
                <a:lnTo>
                  <a:pt x="2378334" y="2387015"/>
                </a:lnTo>
                <a:lnTo>
                  <a:pt x="0" y="2387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373883" y="5552449"/>
            <a:ext cx="8115300" cy="8115300"/>
          </a:xfrm>
          <a:custGeom>
            <a:avLst/>
            <a:gdLst/>
            <a:ahLst/>
            <a:cxnLst/>
            <a:rect l="l" t="t" r="r" b="b"/>
            <a:pathLst>
              <a:path w="8115300" h="8115300">
                <a:moveTo>
                  <a:pt x="0" y="0"/>
                </a:moveTo>
                <a:lnTo>
                  <a:pt x="8115300" y="0"/>
                </a:lnTo>
                <a:lnTo>
                  <a:pt x="8115300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4004618" y="5473935"/>
            <a:ext cx="8115300" cy="8115300"/>
          </a:xfrm>
          <a:custGeom>
            <a:avLst/>
            <a:gdLst/>
            <a:ahLst/>
            <a:cxnLst/>
            <a:rect l="l" t="t" r="r" b="b"/>
            <a:pathLst>
              <a:path w="8115300" h="8115300">
                <a:moveTo>
                  <a:pt x="0" y="0"/>
                </a:moveTo>
                <a:lnTo>
                  <a:pt x="8115300" y="0"/>
                </a:lnTo>
                <a:lnTo>
                  <a:pt x="8115300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265437" y="1314794"/>
            <a:ext cx="9757126" cy="2084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61"/>
              </a:lnSpc>
            </a:pPr>
            <a:r>
              <a:rPr lang="en-US" sz="14302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TEAM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34091" y="7304647"/>
            <a:ext cx="3594618" cy="4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4"/>
              </a:lnSpc>
            </a:pPr>
            <a:r>
              <a:rPr lang="en-US" sz="2624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Ibrahim Malik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859290" y="7304647"/>
            <a:ext cx="3594618" cy="4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4"/>
              </a:lnSpc>
            </a:pPr>
            <a:r>
              <a:rPr lang="en-US" sz="2624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Fayadh Chowdhury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78759" y="-1320756"/>
            <a:ext cx="8701678" cy="7182840"/>
          </a:xfrm>
          <a:custGeom>
            <a:avLst/>
            <a:gdLst/>
            <a:ahLst/>
            <a:cxnLst/>
            <a:rect l="l" t="t" r="r" b="b"/>
            <a:pathLst>
              <a:path w="8701678" h="7182840">
                <a:moveTo>
                  <a:pt x="0" y="0"/>
                </a:moveTo>
                <a:lnTo>
                  <a:pt x="8701678" y="0"/>
                </a:lnTo>
                <a:lnTo>
                  <a:pt x="8701678" y="7182840"/>
                </a:lnTo>
                <a:lnTo>
                  <a:pt x="0" y="7182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001418" y="4446353"/>
            <a:ext cx="3825830" cy="382583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4166543" y="4839426"/>
            <a:ext cx="9298165" cy="9298165"/>
          </a:xfrm>
          <a:custGeom>
            <a:avLst/>
            <a:gdLst/>
            <a:ahLst/>
            <a:cxnLst/>
            <a:rect l="l" t="t" r="r" b="b"/>
            <a:pathLst>
              <a:path w="9298165" h="9298165">
                <a:moveTo>
                  <a:pt x="0" y="0"/>
                </a:moveTo>
                <a:lnTo>
                  <a:pt x="9298164" y="0"/>
                </a:lnTo>
                <a:lnTo>
                  <a:pt x="9298164" y="9298165"/>
                </a:lnTo>
                <a:lnTo>
                  <a:pt x="0" y="92981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615051" y="4874706"/>
            <a:ext cx="2598564" cy="98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2"/>
              </a:lnSpc>
            </a:pPr>
            <a:r>
              <a:rPr lang="en-US" sz="5751">
                <a:solidFill>
                  <a:srgbClr val="18A7EC"/>
                </a:solidFill>
                <a:latin typeface="Abril Fatface"/>
                <a:ea typeface="Abril Fatface"/>
                <a:cs typeface="Abril Fatface"/>
                <a:sym typeface="Abril Fatface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24584" y="6021130"/>
            <a:ext cx="4379497" cy="104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Creating Business Profiles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198546" y="4446353"/>
            <a:ext cx="3825830" cy="382583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812179" y="4923096"/>
            <a:ext cx="2598564" cy="98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2"/>
              </a:lnSpc>
            </a:pPr>
            <a:r>
              <a:rPr lang="en-US" sz="5751">
                <a:solidFill>
                  <a:srgbClr val="18A7EC"/>
                </a:solidFill>
                <a:latin typeface="Abril Fatface"/>
                <a:ea typeface="Abril Fatface"/>
                <a:cs typeface="Abril Fatface"/>
                <a:sym typeface="Abril Fatface"/>
              </a:rPr>
              <a:t>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772857" y="5785884"/>
            <a:ext cx="2677210" cy="1571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Matching Community Codes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395675" y="4446353"/>
            <a:ext cx="3825830" cy="382583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473462" y="6215275"/>
            <a:ext cx="3670257" cy="52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Finding Contracts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005577" y="4923096"/>
            <a:ext cx="2598564" cy="98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2"/>
              </a:lnSpc>
            </a:pPr>
            <a:r>
              <a:rPr lang="en-US" sz="5751">
                <a:solidFill>
                  <a:srgbClr val="18A7EC"/>
                </a:solidFill>
                <a:latin typeface="Abril Fatface"/>
                <a:ea typeface="Abril Fatface"/>
                <a:cs typeface="Abril Fatface"/>
                <a:sym typeface="Abril Fatface"/>
              </a:rPr>
              <a:t>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07949" y="2022093"/>
            <a:ext cx="9285671" cy="1420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9734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PROBLEM</a:t>
            </a:r>
          </a:p>
        </p:txBody>
      </p:sp>
      <p:sp>
        <p:nvSpPr>
          <p:cNvPr id="20" name="Freeform 20"/>
          <p:cNvSpPr/>
          <p:nvPr/>
        </p:nvSpPr>
        <p:spPr>
          <a:xfrm>
            <a:off x="13380922" y="-3460452"/>
            <a:ext cx="8115300" cy="8115300"/>
          </a:xfrm>
          <a:custGeom>
            <a:avLst/>
            <a:gdLst/>
            <a:ahLst/>
            <a:cxnLst/>
            <a:rect l="l" t="t" r="r" b="b"/>
            <a:pathLst>
              <a:path w="8115300" h="8115300">
                <a:moveTo>
                  <a:pt x="0" y="0"/>
                </a:moveTo>
                <a:lnTo>
                  <a:pt x="8115300" y="0"/>
                </a:lnTo>
                <a:lnTo>
                  <a:pt x="8115300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2700000">
            <a:off x="9132958" y="8105226"/>
            <a:ext cx="5112182" cy="4549842"/>
          </a:xfrm>
          <a:custGeom>
            <a:avLst/>
            <a:gdLst/>
            <a:ahLst/>
            <a:cxnLst/>
            <a:rect l="l" t="t" r="r" b="b"/>
            <a:pathLst>
              <a:path w="5112182" h="4549842">
                <a:moveTo>
                  <a:pt x="0" y="0"/>
                </a:moveTo>
                <a:lnTo>
                  <a:pt x="5112182" y="0"/>
                </a:lnTo>
                <a:lnTo>
                  <a:pt x="5112182" y="4549842"/>
                </a:lnTo>
                <a:lnTo>
                  <a:pt x="0" y="45498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179" b="-6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7791273" y="-381257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0" y="0"/>
                </a:moveTo>
                <a:lnTo>
                  <a:pt x="8718996" y="0"/>
                </a:lnTo>
                <a:lnTo>
                  <a:pt x="8718996" y="7625158"/>
                </a:lnTo>
                <a:lnTo>
                  <a:pt x="0" y="76251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74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72233" y="2921536"/>
            <a:ext cx="2396738" cy="2139634"/>
          </a:xfrm>
          <a:custGeom>
            <a:avLst/>
            <a:gdLst/>
            <a:ahLst/>
            <a:cxnLst/>
            <a:rect l="l" t="t" r="r" b="b"/>
            <a:pathLst>
              <a:path w="2396738" h="2139634">
                <a:moveTo>
                  <a:pt x="0" y="0"/>
                </a:moveTo>
                <a:lnTo>
                  <a:pt x="2396739" y="0"/>
                </a:lnTo>
                <a:lnTo>
                  <a:pt x="2396739" y="2139634"/>
                </a:lnTo>
                <a:lnTo>
                  <a:pt x="0" y="2139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023522" y="-4057650"/>
            <a:ext cx="8115300" cy="8115300"/>
          </a:xfrm>
          <a:custGeom>
            <a:avLst/>
            <a:gdLst/>
            <a:ahLst/>
            <a:cxnLst/>
            <a:rect l="l" t="t" r="r" b="b"/>
            <a:pathLst>
              <a:path w="8115300" h="8115300">
                <a:moveTo>
                  <a:pt x="0" y="0"/>
                </a:moveTo>
                <a:lnTo>
                  <a:pt x="8115300" y="0"/>
                </a:lnTo>
                <a:lnTo>
                  <a:pt x="8115300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230200" y="2813114"/>
            <a:ext cx="8115300" cy="8115300"/>
          </a:xfrm>
          <a:custGeom>
            <a:avLst/>
            <a:gdLst/>
            <a:ahLst/>
            <a:cxnLst/>
            <a:rect l="l" t="t" r="r" b="b"/>
            <a:pathLst>
              <a:path w="8115300" h="8115300">
                <a:moveTo>
                  <a:pt x="0" y="0"/>
                </a:moveTo>
                <a:lnTo>
                  <a:pt x="8115300" y="0"/>
                </a:lnTo>
                <a:lnTo>
                  <a:pt x="8115300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338107" y="2776487"/>
            <a:ext cx="2408951" cy="2408951"/>
          </a:xfrm>
          <a:custGeom>
            <a:avLst/>
            <a:gdLst/>
            <a:ahLst/>
            <a:cxnLst/>
            <a:rect l="l" t="t" r="r" b="b"/>
            <a:pathLst>
              <a:path w="2408951" h="2408951">
                <a:moveTo>
                  <a:pt x="0" y="0"/>
                </a:moveTo>
                <a:lnTo>
                  <a:pt x="2408951" y="0"/>
                </a:lnTo>
                <a:lnTo>
                  <a:pt x="2408951" y="2408951"/>
                </a:lnTo>
                <a:lnTo>
                  <a:pt x="0" y="2408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823547" y="3419898"/>
            <a:ext cx="6640906" cy="2869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9734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WHATS </a:t>
            </a:r>
          </a:p>
          <a:p>
            <a:pPr algn="ctr">
              <a:lnSpc>
                <a:spcPts val="11452"/>
              </a:lnSpc>
            </a:pPr>
            <a:r>
              <a:rPr lang="en-US" sz="10134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NEW?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62052" y="3393497"/>
            <a:ext cx="2598564" cy="98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2"/>
              </a:lnSpc>
            </a:pPr>
            <a:r>
              <a:rPr lang="en-US" sz="5751" b="1">
                <a:solidFill>
                  <a:srgbClr val="031A47"/>
                </a:solidFill>
                <a:latin typeface="Tomorrow Bold"/>
                <a:ea typeface="Tomorrow Bold"/>
                <a:cs typeface="Tomorrow Bold"/>
                <a:sym typeface="Tomorrow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157553" y="3430124"/>
            <a:ext cx="2598564" cy="98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2"/>
              </a:lnSpc>
            </a:pPr>
            <a:r>
              <a:rPr lang="en-US" sz="5751" b="1">
                <a:solidFill>
                  <a:srgbClr val="120052"/>
                </a:solidFill>
                <a:latin typeface="Tomorrow Bold"/>
                <a:ea typeface="Tomorrow Bold"/>
                <a:cs typeface="Tomorrow Bold"/>
                <a:sym typeface="Tomorrow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580053"/>
            <a:ext cx="4883805" cy="284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We created a platform where vendors can now generate business profiles, find their appropriate community codes, and match with open contracts.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21752" y="5616679"/>
            <a:ext cx="5466562" cy="236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We have re-organized the Community Codes to be available  in CSV format which is much easier to build applications with than a PDF.</a:t>
            </a:r>
          </a:p>
        </p:txBody>
      </p:sp>
      <p:sp>
        <p:nvSpPr>
          <p:cNvPr id="11" name="Freeform 11"/>
          <p:cNvSpPr/>
          <p:nvPr/>
        </p:nvSpPr>
        <p:spPr>
          <a:xfrm rot="-2700000">
            <a:off x="14703209" y="-1808031"/>
            <a:ext cx="5112182" cy="4549842"/>
          </a:xfrm>
          <a:custGeom>
            <a:avLst/>
            <a:gdLst/>
            <a:ahLst/>
            <a:cxnLst/>
            <a:rect l="l" t="t" r="r" b="b"/>
            <a:pathLst>
              <a:path w="5112182" h="4549842">
                <a:moveTo>
                  <a:pt x="0" y="0"/>
                </a:moveTo>
                <a:lnTo>
                  <a:pt x="5112182" y="0"/>
                </a:lnTo>
                <a:lnTo>
                  <a:pt x="5112182" y="4549842"/>
                </a:lnTo>
                <a:lnTo>
                  <a:pt x="0" y="45498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179" b="-617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92279" y="-2974197"/>
            <a:ext cx="10135479" cy="8863937"/>
          </a:xfrm>
          <a:custGeom>
            <a:avLst/>
            <a:gdLst/>
            <a:ahLst/>
            <a:cxnLst/>
            <a:rect l="l" t="t" r="r" b="b"/>
            <a:pathLst>
              <a:path w="10135479" h="8863937">
                <a:moveTo>
                  <a:pt x="0" y="0"/>
                </a:moveTo>
                <a:lnTo>
                  <a:pt x="10135478" y="0"/>
                </a:lnTo>
                <a:lnTo>
                  <a:pt x="10135478" y="8863937"/>
                </a:lnTo>
                <a:lnTo>
                  <a:pt x="0" y="8863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017457" y="3505345"/>
            <a:ext cx="9037302" cy="7525608"/>
          </a:xfrm>
          <a:custGeom>
            <a:avLst/>
            <a:gdLst/>
            <a:ahLst/>
            <a:cxnLst/>
            <a:rect l="l" t="t" r="r" b="b"/>
            <a:pathLst>
              <a:path w="9037302" h="7525608">
                <a:moveTo>
                  <a:pt x="0" y="0"/>
                </a:moveTo>
                <a:lnTo>
                  <a:pt x="9037303" y="0"/>
                </a:lnTo>
                <a:lnTo>
                  <a:pt x="9037303" y="7525608"/>
                </a:lnTo>
                <a:lnTo>
                  <a:pt x="0" y="75256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554635" y="894879"/>
            <a:ext cx="9178730" cy="1974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6795" spc="-733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TECH AND WHAT’S NEXT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937439" y="3008426"/>
            <a:ext cx="6989129" cy="6388487"/>
            <a:chOff x="0" y="0"/>
            <a:chExt cx="812800" cy="7429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42948"/>
            </a:xfrm>
            <a:custGeom>
              <a:avLst/>
              <a:gdLst/>
              <a:ahLst/>
              <a:cxnLst/>
              <a:rect l="l" t="t" r="r" b="b"/>
              <a:pathLst>
                <a:path w="812800" h="742948">
                  <a:moveTo>
                    <a:pt x="406400" y="0"/>
                  </a:moveTo>
                  <a:cubicBezTo>
                    <a:pt x="181951" y="0"/>
                    <a:pt x="0" y="166315"/>
                    <a:pt x="0" y="371474"/>
                  </a:cubicBezTo>
                  <a:cubicBezTo>
                    <a:pt x="0" y="576634"/>
                    <a:pt x="181951" y="742948"/>
                    <a:pt x="406400" y="742948"/>
                  </a:cubicBezTo>
                  <a:cubicBezTo>
                    <a:pt x="630849" y="742948"/>
                    <a:pt x="812800" y="576634"/>
                    <a:pt x="812800" y="371474"/>
                  </a:cubicBezTo>
                  <a:cubicBezTo>
                    <a:pt x="812800" y="166315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976"/>
              <a:ext cx="660400" cy="670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132722" y="3449992"/>
            <a:ext cx="2598564" cy="98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2"/>
              </a:lnSpc>
            </a:pPr>
            <a:r>
              <a:rPr lang="en-US" sz="5751">
                <a:solidFill>
                  <a:srgbClr val="18A7EC"/>
                </a:solidFill>
                <a:latin typeface="Abril Fatface"/>
                <a:ea typeface="Abril Fatface"/>
                <a:cs typeface="Abril Fatface"/>
                <a:sym typeface="Abril Fatface"/>
              </a:rPr>
              <a:t>Today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62295" y="4854881"/>
            <a:ext cx="6002629" cy="4191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2" lvl="1" indent="-323846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Frontend: HTML5, modern CSS, vanilla JavaScript</a:t>
            </a:r>
          </a:p>
          <a:p>
            <a:pPr marL="647692" lvl="1" indent="-323846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Backend: Python (Flask)</a:t>
            </a:r>
          </a:p>
          <a:p>
            <a:pPr marL="647692" lvl="1" indent="-323846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AI/LLM: Gemini Flash 2.0</a:t>
            </a:r>
          </a:p>
          <a:p>
            <a:pPr marL="647692" lvl="1" indent="-323846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Data: Selenium headless browser scraping for live procurement data</a:t>
            </a:r>
          </a:p>
          <a:p>
            <a:pPr algn="l"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144000" y="3008426"/>
            <a:ext cx="6989129" cy="6388487"/>
            <a:chOff x="0" y="0"/>
            <a:chExt cx="812800" cy="74294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42948"/>
            </a:xfrm>
            <a:custGeom>
              <a:avLst/>
              <a:gdLst/>
              <a:ahLst/>
              <a:cxnLst/>
              <a:rect l="l" t="t" r="r" b="b"/>
              <a:pathLst>
                <a:path w="812800" h="742948">
                  <a:moveTo>
                    <a:pt x="406400" y="0"/>
                  </a:moveTo>
                  <a:cubicBezTo>
                    <a:pt x="181951" y="0"/>
                    <a:pt x="0" y="166315"/>
                    <a:pt x="0" y="371474"/>
                  </a:cubicBezTo>
                  <a:cubicBezTo>
                    <a:pt x="0" y="576634"/>
                    <a:pt x="181951" y="742948"/>
                    <a:pt x="406400" y="742948"/>
                  </a:cubicBezTo>
                  <a:cubicBezTo>
                    <a:pt x="630849" y="742948"/>
                    <a:pt x="812800" y="576634"/>
                    <a:pt x="812800" y="371474"/>
                  </a:cubicBezTo>
                  <a:cubicBezTo>
                    <a:pt x="812800" y="166315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976"/>
              <a:ext cx="660400" cy="670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1339282" y="3449992"/>
            <a:ext cx="2598564" cy="98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2"/>
              </a:lnSpc>
            </a:pPr>
            <a:r>
              <a:rPr lang="en-US" sz="5751">
                <a:solidFill>
                  <a:srgbClr val="18A7EC"/>
                </a:solidFill>
                <a:latin typeface="Abril Fatface"/>
                <a:ea typeface="Abril Fatface"/>
                <a:cs typeface="Abril Fatface"/>
                <a:sym typeface="Abril Fatface"/>
              </a:rPr>
              <a:t>Next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37250" y="4854881"/>
            <a:ext cx="6002629" cy="3143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2" lvl="1" indent="-323846" algn="just">
              <a:lnSpc>
                <a:spcPts val="4199"/>
              </a:lnSpc>
              <a:buAutoNum type="arabicPeriod"/>
            </a:pPr>
            <a:r>
              <a:rPr lang="en-US" sz="2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Fine tune the profile builder</a:t>
            </a:r>
          </a:p>
          <a:p>
            <a:pPr marL="647692" lvl="1" indent="-323846" algn="just">
              <a:lnSpc>
                <a:spcPts val="4199"/>
              </a:lnSpc>
              <a:buAutoNum type="arabicPeriod"/>
            </a:pPr>
            <a:r>
              <a:rPr lang="en-US" sz="2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Add more tools to improve holistic application process</a:t>
            </a:r>
          </a:p>
          <a:p>
            <a:pPr marL="647692" lvl="1" indent="-323846" algn="just">
              <a:lnSpc>
                <a:spcPts val="4199"/>
              </a:lnSpc>
              <a:buAutoNum type="arabicPeriod"/>
            </a:pPr>
            <a:r>
              <a:rPr lang="en-US" sz="2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Make the vendor profiles saveable by staff for future contracts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07553" y="3743843"/>
            <a:ext cx="15472893" cy="2065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81"/>
              </a:lnSpc>
            </a:pPr>
            <a:r>
              <a:rPr lang="en-US" sz="11987" spc="-1294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THANK YOU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242475" y="5723499"/>
            <a:ext cx="11803050" cy="572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6"/>
              </a:lnSpc>
            </a:pPr>
            <a:r>
              <a:rPr lang="en-US" sz="3200" b="1" spc="742">
                <a:solidFill>
                  <a:srgbClr val="FFFFFF"/>
                </a:solidFill>
                <a:latin typeface="Tomorrow Bold"/>
                <a:ea typeface="Tomorrow Bold"/>
                <a:cs typeface="Tomorrow Bold"/>
                <a:sym typeface="Tomorrow Bold"/>
              </a:rPr>
              <a:t>CONTRACT COMPASS</a:t>
            </a:r>
          </a:p>
        </p:txBody>
      </p:sp>
      <p:sp>
        <p:nvSpPr>
          <p:cNvPr id="4" name="Freeform 4"/>
          <p:cNvSpPr/>
          <p:nvPr/>
        </p:nvSpPr>
        <p:spPr>
          <a:xfrm>
            <a:off x="-3889077" y="5143500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1487790" y="-3601211"/>
            <a:ext cx="12077233" cy="7202423"/>
          </a:xfrm>
          <a:custGeom>
            <a:avLst/>
            <a:gdLst/>
            <a:ahLst/>
            <a:cxnLst/>
            <a:rect l="l" t="t" r="r" b="b"/>
            <a:pathLst>
              <a:path w="12077233" h="7202423">
                <a:moveTo>
                  <a:pt x="12077234" y="0"/>
                </a:moveTo>
                <a:lnTo>
                  <a:pt x="0" y="0"/>
                </a:lnTo>
                <a:lnTo>
                  <a:pt x="0" y="7202422"/>
                </a:lnTo>
                <a:lnTo>
                  <a:pt x="12077234" y="7202422"/>
                </a:lnTo>
                <a:lnTo>
                  <a:pt x="120772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700000">
            <a:off x="11554275" y="5406056"/>
            <a:ext cx="5112182" cy="4549842"/>
          </a:xfrm>
          <a:custGeom>
            <a:avLst/>
            <a:gdLst/>
            <a:ahLst/>
            <a:cxnLst/>
            <a:rect l="l" t="t" r="r" b="b"/>
            <a:pathLst>
              <a:path w="5112182" h="4549842">
                <a:moveTo>
                  <a:pt x="0" y="0"/>
                </a:moveTo>
                <a:lnTo>
                  <a:pt x="5112182" y="0"/>
                </a:lnTo>
                <a:lnTo>
                  <a:pt x="5112182" y="4549842"/>
                </a:lnTo>
                <a:lnTo>
                  <a:pt x="0" y="45498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179" b="-617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</Words>
  <Application>Microsoft Office PowerPoint</Application>
  <PresentationFormat>Custom</PresentationFormat>
  <Paragraphs>31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Poppins Bold</vt:lpstr>
      <vt:lpstr>Open Sans</vt:lpstr>
      <vt:lpstr>Tomorrow</vt:lpstr>
      <vt:lpstr>Tomorrow Bold</vt:lpstr>
      <vt:lpstr>Mokoto</vt:lpstr>
      <vt:lpstr>Abril Fatface</vt:lpstr>
      <vt:lpstr>Calibri</vt:lpstr>
      <vt:lpstr>Poppins</vt:lpstr>
      <vt:lpstr>Aptos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Contract Compass</dc:title>
  <cp:lastModifiedBy>Sagili, Chaitanya</cp:lastModifiedBy>
  <cp:revision>1</cp:revision>
  <dcterms:created xsi:type="dcterms:W3CDTF">2006-08-16T00:00:00Z</dcterms:created>
  <dcterms:modified xsi:type="dcterms:W3CDTF">2026-02-05T21:08:12Z</dcterms:modified>
  <dc:identifier>DAG4LWsRlMI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34376f5-a622-4e53-a591-0432f32c2e47_Enabled">
    <vt:lpwstr>true</vt:lpwstr>
  </property>
  <property fmtid="{D5CDD505-2E9C-101B-9397-08002B2CF9AE}" pid="3" name="MSIP_Label_b34376f5-a622-4e53-a591-0432f32c2e47_SetDate">
    <vt:lpwstr>2026-02-05T21:07:52Z</vt:lpwstr>
  </property>
  <property fmtid="{D5CDD505-2E9C-101B-9397-08002B2CF9AE}" pid="4" name="MSIP_Label_b34376f5-a622-4e53-a591-0432f32c2e47_Method">
    <vt:lpwstr>Standard</vt:lpwstr>
  </property>
  <property fmtid="{D5CDD505-2E9C-101B-9397-08002B2CF9AE}" pid="5" name="MSIP_Label_b34376f5-a622-4e53-a591-0432f32c2e47_Name">
    <vt:lpwstr>b34376f5-a622-4e53-a591-0432f32c2e47</vt:lpwstr>
  </property>
  <property fmtid="{D5CDD505-2E9C-101B-9397-08002B2CF9AE}" pid="6" name="MSIP_Label_b34376f5-a622-4e53-a591-0432f32c2e47_SiteId">
    <vt:lpwstr>41647561-6537-4423-96a9-859e89f8919f</vt:lpwstr>
  </property>
  <property fmtid="{D5CDD505-2E9C-101B-9397-08002B2CF9AE}" pid="7" name="MSIP_Label_b34376f5-a622-4e53-a591-0432f32c2e47_ActionId">
    <vt:lpwstr>407c415a-6bad-41fe-bee3-4c2fdf2683a5</vt:lpwstr>
  </property>
  <property fmtid="{D5CDD505-2E9C-101B-9397-08002B2CF9AE}" pid="8" name="MSIP_Label_b34376f5-a622-4e53-a591-0432f32c2e47_ContentBits">
    <vt:lpwstr>1</vt:lpwstr>
  </property>
  <property fmtid="{D5CDD505-2E9C-101B-9397-08002B2CF9AE}" pid="9" name="MSIP_Label_b34376f5-a622-4e53-a591-0432f32c2e47_Tag">
    <vt:lpwstr>10, 3, 0, 1</vt:lpwstr>
  </property>
  <property fmtid="{D5CDD505-2E9C-101B-9397-08002B2CF9AE}" pid="10" name="ClassificationContentMarkingHeaderLocations">
    <vt:lpwstr>Office Theme:8</vt:lpwstr>
  </property>
  <property fmtid="{D5CDD505-2E9C-101B-9397-08002B2CF9AE}" pid="11" name="ClassificationContentMarkingHeaderText">
    <vt:lpwstr>CoM Public</vt:lpwstr>
  </property>
</Properties>
</file>